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319865"/>
            <a:ext cx="9144000" cy="1935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1122364"/>
            <a:ext cx="2514600" cy="56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9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12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1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7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61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48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5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8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29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9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687FE-E7DD-4391-A2ED-6178559C3A9B}" type="datetimeFigureOut">
              <a:rPr lang="de-DE" smtClean="0"/>
              <a:t>22.10.2015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24553" y="6355609"/>
            <a:ext cx="1629247" cy="3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Knochen der Augenhöhle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22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Knochen der Orbita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10842" cy="4351338"/>
          </a:xfrm>
        </p:spPr>
        <p:txBody>
          <a:bodyPr>
            <a:normAutofit/>
          </a:bodyPr>
          <a:lstStyle/>
          <a:p>
            <a:r>
              <a:rPr lang="de-DE" dirty="0" smtClean="0"/>
              <a:t>Die Orbita setzt sich aus 7 Knochen zusammen.</a:t>
            </a:r>
          </a:p>
          <a:p>
            <a:pPr lvl="1"/>
            <a:r>
              <a:rPr lang="de-DE" dirty="0" smtClean="0"/>
              <a:t>Os frontale</a:t>
            </a:r>
          </a:p>
          <a:p>
            <a:pPr lvl="1"/>
            <a:r>
              <a:rPr lang="de-DE" dirty="0" smtClean="0"/>
              <a:t>Os </a:t>
            </a:r>
            <a:r>
              <a:rPr lang="de-DE" dirty="0" err="1" smtClean="0"/>
              <a:t>ethmoidale</a:t>
            </a:r>
            <a:endParaRPr lang="de-DE" dirty="0" smtClean="0"/>
          </a:p>
          <a:p>
            <a:pPr lvl="1"/>
            <a:r>
              <a:rPr lang="de-DE" dirty="0" smtClean="0"/>
              <a:t>Os sphenoidale</a:t>
            </a:r>
          </a:p>
          <a:p>
            <a:pPr lvl="1"/>
            <a:r>
              <a:rPr lang="de-DE" dirty="0" smtClean="0"/>
              <a:t>Os </a:t>
            </a:r>
            <a:r>
              <a:rPr lang="de-DE" dirty="0" err="1" smtClean="0"/>
              <a:t>lacrimale</a:t>
            </a:r>
            <a:endParaRPr lang="de-DE" dirty="0" smtClean="0"/>
          </a:p>
          <a:p>
            <a:pPr lvl="1"/>
            <a:r>
              <a:rPr lang="de-DE" dirty="0" smtClean="0"/>
              <a:t>Os </a:t>
            </a:r>
            <a:r>
              <a:rPr lang="de-DE" dirty="0" err="1" smtClean="0"/>
              <a:t>zygomaticum</a:t>
            </a:r>
            <a:endParaRPr lang="de-DE" dirty="0"/>
          </a:p>
          <a:p>
            <a:pPr lvl="1"/>
            <a:r>
              <a:rPr lang="de-DE" dirty="0" smtClean="0"/>
              <a:t>Maxilla</a:t>
            </a:r>
          </a:p>
          <a:p>
            <a:pPr lvl="1"/>
            <a:r>
              <a:rPr lang="de-DE" dirty="0" smtClean="0"/>
              <a:t>Os </a:t>
            </a:r>
            <a:r>
              <a:rPr lang="de-DE" dirty="0" err="1" smtClean="0"/>
              <a:t>palatinum</a:t>
            </a:r>
            <a:endParaRPr lang="de-DE" dirty="0"/>
          </a:p>
        </p:txBody>
      </p:sp>
      <p:pic>
        <p:nvPicPr>
          <p:cNvPr id="1026" name="Picture 2" descr="http://www.bartleby.com/107/Images/large/image190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6" t="36655" r="61674" b="30892"/>
          <a:stretch/>
        </p:blipFill>
        <p:spPr bwMode="auto">
          <a:xfrm>
            <a:off x="8246852" y="2470428"/>
            <a:ext cx="2570672" cy="29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Gerade Verbindung mit Pfeil 4"/>
          <p:cNvCxnSpPr/>
          <p:nvPr/>
        </p:nvCxnSpPr>
        <p:spPr>
          <a:xfrm>
            <a:off x="7938198" y="1859966"/>
            <a:ext cx="1343824" cy="1183831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9003323" y="2146650"/>
            <a:ext cx="913420" cy="1367309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9638044" y="1513038"/>
            <a:ext cx="400449" cy="2174707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>
            <a:off x="10178562" y="2146650"/>
            <a:ext cx="372902" cy="1541095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7414167" y="2600391"/>
            <a:ext cx="1636258" cy="899368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7551811" y="4147335"/>
            <a:ext cx="1058299" cy="400055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7551811" y="3205685"/>
            <a:ext cx="2141157" cy="578537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10178562" y="1829800"/>
            <a:ext cx="859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Maxilla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9050425" y="1194559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 </a:t>
            </a:r>
            <a:r>
              <a:rPr lang="de-DE" dirty="0" err="1" smtClean="0"/>
              <a:t>lacrimale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8234475" y="1860847"/>
            <a:ext cx="1552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 </a:t>
            </a:r>
            <a:r>
              <a:rPr lang="de-DE" dirty="0" err="1" smtClean="0"/>
              <a:t>ethmoidale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7327614" y="1513412"/>
            <a:ext cx="1221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 frontale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6608293" y="2292864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 sphenoidale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6743834" y="2842572"/>
            <a:ext cx="143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 </a:t>
            </a:r>
            <a:r>
              <a:rPr lang="de-DE" dirty="0" err="1" smtClean="0"/>
              <a:t>palatinum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6593420" y="3761880"/>
            <a:ext cx="1726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 </a:t>
            </a:r>
            <a:r>
              <a:rPr lang="de-DE" dirty="0" err="1" smtClean="0"/>
              <a:t>zygomaticum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37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Strukturen der Orbita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79853" cy="4351338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Die Orbita weißt eine kegelförmige Struktur auf.</a:t>
            </a:r>
          </a:p>
          <a:p>
            <a:pPr lvl="1"/>
            <a:r>
              <a:rPr lang="de-DE" dirty="0" err="1" smtClean="0"/>
              <a:t>Aditus</a:t>
            </a:r>
            <a:r>
              <a:rPr lang="de-DE" dirty="0" smtClean="0"/>
              <a:t> </a:t>
            </a:r>
            <a:r>
              <a:rPr lang="de-DE" dirty="0" err="1" smtClean="0"/>
              <a:t>orbitalis</a:t>
            </a:r>
            <a:r>
              <a:rPr lang="de-DE" dirty="0" smtClean="0"/>
              <a:t> stellt die Öffnung dar, </a:t>
            </a:r>
            <a:r>
              <a:rPr lang="de-DE" dirty="0" err="1" smtClean="0"/>
              <a:t>annulus</a:t>
            </a:r>
            <a:r>
              <a:rPr lang="de-DE" dirty="0" smtClean="0"/>
              <a:t> </a:t>
            </a:r>
            <a:r>
              <a:rPr lang="de-DE" dirty="0" err="1" smtClean="0"/>
              <a:t>tendineus</a:t>
            </a:r>
            <a:r>
              <a:rPr lang="de-DE" dirty="0" smtClean="0"/>
              <a:t> </a:t>
            </a:r>
            <a:r>
              <a:rPr lang="de-DE" dirty="0" err="1" smtClean="0"/>
              <a:t>communis</a:t>
            </a:r>
            <a:r>
              <a:rPr lang="de-DE" dirty="0" smtClean="0"/>
              <a:t> das Ende.</a:t>
            </a:r>
          </a:p>
          <a:p>
            <a:r>
              <a:rPr lang="de-DE" dirty="0" err="1" smtClean="0"/>
              <a:t>Foramina</a:t>
            </a:r>
            <a:endParaRPr lang="de-DE" dirty="0" smtClean="0"/>
          </a:p>
          <a:p>
            <a:pPr lvl="1"/>
            <a:r>
              <a:rPr lang="de-DE" dirty="0" err="1" smtClean="0"/>
              <a:t>Foramen</a:t>
            </a:r>
            <a:r>
              <a:rPr lang="de-DE" dirty="0" smtClean="0"/>
              <a:t> </a:t>
            </a:r>
            <a:r>
              <a:rPr lang="de-DE" dirty="0" err="1" smtClean="0"/>
              <a:t>zygomaticoorbitale</a:t>
            </a:r>
            <a:endParaRPr lang="de-DE" dirty="0" smtClean="0"/>
          </a:p>
          <a:p>
            <a:pPr lvl="1"/>
            <a:r>
              <a:rPr lang="de-DE" dirty="0" err="1" smtClean="0"/>
              <a:t>Foramen</a:t>
            </a:r>
            <a:r>
              <a:rPr lang="de-DE" dirty="0" smtClean="0"/>
              <a:t> </a:t>
            </a:r>
            <a:r>
              <a:rPr lang="de-DE" dirty="0" err="1" smtClean="0"/>
              <a:t>ethmoidale</a:t>
            </a:r>
            <a:r>
              <a:rPr lang="de-DE" dirty="0" smtClean="0"/>
              <a:t> </a:t>
            </a:r>
            <a:r>
              <a:rPr lang="de-DE" dirty="0" err="1" smtClean="0"/>
              <a:t>anterius</a:t>
            </a:r>
            <a:r>
              <a:rPr lang="de-DE" dirty="0" smtClean="0"/>
              <a:t>/</a:t>
            </a:r>
            <a:r>
              <a:rPr lang="de-DE" dirty="0" err="1" smtClean="0"/>
              <a:t>posterius</a:t>
            </a:r>
            <a:endParaRPr lang="de-DE" dirty="0" smtClean="0"/>
          </a:p>
          <a:p>
            <a:r>
              <a:rPr lang="de-DE" dirty="0" err="1" smtClean="0"/>
              <a:t>Fissurae</a:t>
            </a:r>
            <a:endParaRPr lang="de-DE" dirty="0" smtClean="0"/>
          </a:p>
          <a:p>
            <a:pPr lvl="1"/>
            <a:r>
              <a:rPr lang="de-DE" dirty="0" err="1" smtClean="0"/>
              <a:t>Fissura</a:t>
            </a:r>
            <a:r>
              <a:rPr lang="de-DE" dirty="0" smtClean="0"/>
              <a:t> </a:t>
            </a:r>
            <a:r>
              <a:rPr lang="de-DE" dirty="0" err="1" smtClean="0"/>
              <a:t>orbitalis</a:t>
            </a:r>
            <a:r>
              <a:rPr lang="de-DE" dirty="0" smtClean="0"/>
              <a:t> </a:t>
            </a:r>
            <a:r>
              <a:rPr lang="de-DE" dirty="0" err="1" smtClean="0"/>
              <a:t>superior</a:t>
            </a:r>
            <a:r>
              <a:rPr lang="de-DE" dirty="0" smtClean="0"/>
              <a:t>/inferior</a:t>
            </a:r>
          </a:p>
          <a:p>
            <a:r>
              <a:rPr lang="de-DE" dirty="0" err="1" smtClean="0"/>
              <a:t>Canalis</a:t>
            </a:r>
            <a:r>
              <a:rPr lang="de-DE" dirty="0" smtClean="0"/>
              <a:t> </a:t>
            </a:r>
            <a:r>
              <a:rPr lang="de-DE" dirty="0" err="1" smtClean="0"/>
              <a:t>opticus</a:t>
            </a:r>
            <a:endParaRPr lang="de-DE" dirty="0"/>
          </a:p>
        </p:txBody>
      </p:sp>
      <p:pic>
        <p:nvPicPr>
          <p:cNvPr id="4" name="Picture 2" descr="http://www.bartleby.com/107/Images/large/image190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12" t="38105" r="68277" b="42007"/>
          <a:stretch/>
        </p:blipFill>
        <p:spPr bwMode="auto">
          <a:xfrm>
            <a:off x="7856535" y="2351837"/>
            <a:ext cx="2765900" cy="258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Gerade Verbindung mit Pfeil 4"/>
          <p:cNvCxnSpPr/>
          <p:nvPr/>
        </p:nvCxnSpPr>
        <p:spPr>
          <a:xfrm flipH="1">
            <a:off x="10075652" y="2351837"/>
            <a:ext cx="733246" cy="1109499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>
            <a:off x="10248181" y="2484408"/>
            <a:ext cx="483080" cy="1043796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7401464" y="3006306"/>
            <a:ext cx="1018157" cy="521898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V="1">
            <a:off x="7599402" y="4355012"/>
            <a:ext cx="1441081" cy="1597214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V="1">
            <a:off x="7599402" y="3645893"/>
            <a:ext cx="2364703" cy="2306333"/>
          </a:xfrm>
          <a:prstGeom prst="straightConnector1">
            <a:avLst/>
          </a:prstGeom>
          <a:ln w="60325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8264918" y="2001543"/>
            <a:ext cx="3915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Foramen</a:t>
            </a:r>
            <a:r>
              <a:rPr lang="de-DE" dirty="0" smtClean="0"/>
              <a:t> </a:t>
            </a:r>
            <a:r>
              <a:rPr lang="de-DE" dirty="0" err="1" smtClean="0"/>
              <a:t>ethmoidale</a:t>
            </a:r>
            <a:r>
              <a:rPr lang="de-DE" dirty="0" smtClean="0"/>
              <a:t> </a:t>
            </a:r>
            <a:r>
              <a:rPr lang="de-DE" dirty="0" err="1" smtClean="0"/>
              <a:t>anterius</a:t>
            </a:r>
            <a:r>
              <a:rPr lang="de-DE" dirty="0" smtClean="0"/>
              <a:t>/</a:t>
            </a:r>
            <a:r>
              <a:rPr lang="de-DE" dirty="0" err="1" smtClean="0"/>
              <a:t>posterius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6096000" y="5886235"/>
            <a:ext cx="3422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Fissura</a:t>
            </a:r>
            <a:r>
              <a:rPr lang="de-DE" dirty="0" smtClean="0"/>
              <a:t> </a:t>
            </a:r>
            <a:r>
              <a:rPr lang="de-DE" dirty="0" err="1" smtClean="0"/>
              <a:t>orbitalis</a:t>
            </a:r>
            <a:r>
              <a:rPr lang="de-DE" dirty="0" smtClean="0"/>
              <a:t> </a:t>
            </a:r>
            <a:r>
              <a:rPr lang="de-DE" dirty="0" err="1" smtClean="0"/>
              <a:t>superior</a:t>
            </a:r>
            <a:r>
              <a:rPr lang="de-DE" dirty="0" smtClean="0"/>
              <a:t>/</a:t>
            </a:r>
            <a:r>
              <a:rPr lang="de-DE" dirty="0" err="1" smtClean="0"/>
              <a:t>posterior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6388002" y="2773176"/>
            <a:ext cx="13153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Foramen</a:t>
            </a:r>
            <a:endParaRPr lang="de-DE" dirty="0" smtClean="0"/>
          </a:p>
          <a:p>
            <a:r>
              <a:rPr lang="de-DE" dirty="0" err="1"/>
              <a:t>z</a:t>
            </a:r>
            <a:r>
              <a:rPr lang="de-DE" dirty="0" err="1" smtClean="0"/>
              <a:t>ygomatico</a:t>
            </a:r>
            <a:r>
              <a:rPr lang="de-DE" dirty="0" smtClean="0"/>
              <a:t>-</a:t>
            </a:r>
          </a:p>
          <a:p>
            <a:r>
              <a:rPr lang="de-DE" dirty="0" smtClean="0"/>
              <a:t>orbitale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16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373591"/>
            <a:ext cx="10515600" cy="18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 smtClean="0"/>
              <a:t>Abbildungen wurden unter anderem aus „</a:t>
            </a:r>
            <a:r>
              <a:rPr lang="en-US" sz="1400" dirty="0" smtClean="0"/>
              <a:t>Anatomy of the Human Body”, 1918, Public Domain </a:t>
            </a:r>
            <a:r>
              <a:rPr lang="en-US" sz="1400" dirty="0" err="1" smtClean="0"/>
              <a:t>entnommen</a:t>
            </a:r>
            <a:r>
              <a:rPr lang="en-US" sz="1400" dirty="0" smtClean="0"/>
              <a:t> und </a:t>
            </a:r>
            <a:r>
              <a:rPr lang="en-US" sz="1400" dirty="0" err="1" smtClean="0"/>
              <a:t>gegebenenfalls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</a:t>
            </a:r>
            <a:r>
              <a:rPr lang="en-US" sz="1400" dirty="0" smtClean="0"/>
              <a:t>. </a:t>
            </a: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Alle Rechte vorbehalten.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anderem</a:t>
            </a:r>
            <a:r>
              <a:rPr lang="en-US" sz="1400" dirty="0" smtClean="0"/>
              <a:t> </a:t>
            </a:r>
            <a:r>
              <a:rPr lang="en-US" sz="1400" dirty="0" err="1" smtClean="0"/>
              <a:t>stehen</a:t>
            </a:r>
            <a:r>
              <a:rPr lang="en-US" sz="1400" dirty="0" smtClean="0"/>
              <a:t> die </a:t>
            </a:r>
            <a:r>
              <a:rPr lang="en-US" sz="1400" dirty="0" err="1" smtClean="0"/>
              <a:t>zum</a:t>
            </a:r>
            <a:r>
              <a:rPr lang="en-US" sz="1400" dirty="0" smtClean="0"/>
              <a:t> </a:t>
            </a:r>
            <a:r>
              <a:rPr lang="en-US" sz="1400" dirty="0" err="1" smtClean="0"/>
              <a:t>Teil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modifizierten</a:t>
            </a:r>
            <a:r>
              <a:rPr lang="en-US" sz="1400" dirty="0" smtClean="0"/>
              <a:t> </a:t>
            </a:r>
            <a:r>
              <a:rPr lang="en-US" sz="1400" dirty="0" err="1" smtClean="0"/>
              <a:t>Abbildungen</a:t>
            </a:r>
            <a:r>
              <a:rPr lang="en-US" sz="1400" dirty="0" smtClean="0"/>
              <a:t>, </a:t>
            </a:r>
            <a:r>
              <a:rPr lang="en-US" sz="1400" dirty="0" err="1" smtClean="0"/>
              <a:t>Texte</a:t>
            </a:r>
            <a:r>
              <a:rPr lang="en-US" sz="1400" dirty="0" smtClean="0"/>
              <a:t> und Layouts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dem</a:t>
            </a:r>
            <a:r>
              <a:rPr lang="en-US" sz="1400" dirty="0" smtClean="0"/>
              <a:t> </a:t>
            </a:r>
            <a:r>
              <a:rPr lang="en-US" sz="1400" dirty="0" err="1" smtClean="0"/>
              <a:t>Urheberrechtsschutz</a:t>
            </a:r>
            <a:r>
              <a:rPr lang="en-US" sz="1400" dirty="0" smtClean="0"/>
              <a:t>.</a:t>
            </a:r>
            <a:endParaRPr lang="de-DE" sz="1400" dirty="0" smtClean="0"/>
          </a:p>
        </p:txBody>
      </p:sp>
      <p:pic>
        <p:nvPicPr>
          <p:cNvPr id="6146" name="Picture 2" descr="https://www.anatomyprof.com/anatomypro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625" y="1825625"/>
            <a:ext cx="10204749" cy="229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5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apparat der Hüfte.pptx" id="{50352410-8DAB-4277-82C8-B4855C6D08A0}" vid="{C0EE1A35-D9EC-4760-93C1-F22A0D409A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Anatomyprof</Template>
  <TotalTime>0</TotalTime>
  <Words>127</Words>
  <Application>Microsoft Office PowerPoint</Application>
  <PresentationFormat>Breitbild</PresentationFormat>
  <Paragraphs>33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Knochen der Augenhöhle</vt:lpstr>
      <vt:lpstr>Knochen der Orbita</vt:lpstr>
      <vt:lpstr>Strukturen der Orbita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Knochen der Augenhöhle</dc:title>
  <dc:creator>Anatomy Prof</dc:creator>
  <cp:lastModifiedBy>Nick</cp:lastModifiedBy>
  <cp:revision>4</cp:revision>
  <dcterms:created xsi:type="dcterms:W3CDTF">2015-10-22T19:43:09Z</dcterms:created>
  <dcterms:modified xsi:type="dcterms:W3CDTF">2015-10-22T20:59:28Z</dcterms:modified>
</cp:coreProperties>
</file>